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Fira Sans"/>
      <p:regular r:id="rId25"/>
      <p:bold r:id="rId26"/>
      <p:italic r:id="rId27"/>
      <p:boldItalic r:id="rId28"/>
    </p:embeddedFont>
    <p:embeddedFont>
      <p:font typeface="Old Standard TT"/>
      <p:regular r:id="rId29"/>
      <p:bold r:id="rId30"/>
      <p: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bold.fntdata"/><Relationship Id="rId25" Type="http://schemas.openxmlformats.org/officeDocument/2006/relationships/font" Target="fonts/FiraSans-regular.fntdata"/><Relationship Id="rId28" Type="http://schemas.openxmlformats.org/officeDocument/2006/relationships/font" Target="fonts/FiraSans-boldItalic.fntdata"/><Relationship Id="rId27" Type="http://schemas.openxmlformats.org/officeDocument/2006/relationships/font" Target="fonts/Fira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ldStandardT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ldStandardTT-italic.fntdata"/><Relationship Id="rId30" Type="http://schemas.openxmlformats.org/officeDocument/2006/relationships/font" Target="fonts/OldStandardT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2de08de4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2de08de4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2de08de4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2de08de4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2de08de47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2de08de4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a:solidFill>
                  <a:schemeClr val="dk1"/>
                </a:solidFill>
              </a:rPr>
              <a:t>Workflow Management</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Orchestrators assist in defining, scheduling, and managing workflows efficiently, ensuring tasks are executed in the right order by managing dependencies.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Automation</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As engineers, we should be automating as much as possible (or feasible). Orchestrators can be used to automate routine, repetitive, and even complex tasks, saving time and ensuring tasks run as scheduled without manual intervention.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Error Handling and Recovery</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Orchestrators often come with built-in error handling and recovery mechanisms. They can retry a failed task, notify the team, or trigger other tasks to fix the issue.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Monitoring and Alerting</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Monitoring workflows and receiving alerts for failures or delays is crucial for maintaining reliable data pipelines. Orchestrators provide these capabilities.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Resource Optimization</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By managing when and where tasks run, orchestrators help optimize resource use, which is crucial in environments with limited or costly resources.</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Observability &amp; Debugging</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Orchestrators provide a visual representation of workflows, log management, and other debugging tools which are invaluable for troubleshooting and optimizing workflows.</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Compliance &amp; Auditing</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Orchestrators maintain an audit trail of all tasks, which is crucial for compliance with data governance and other regulatory requirements.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2e1cce60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2e1cce60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2e1cce608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2e1cce608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2e1cce608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2e1cce608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2de08de4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2de08de4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62de08de4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62de08de4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2de08de4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2de08de4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2de08de4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2de08de4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2de08de4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2de08de4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2de08de4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2de08de4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2de08de4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2de08de4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2de08de4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2de08de4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Font typeface="Fira Sans"/>
              <a:buNone/>
              <a:defRPr sz="4200">
                <a:solidFill>
                  <a:schemeClr val="accent1"/>
                </a:solidFill>
                <a:latin typeface="Fira Sans"/>
                <a:ea typeface="Fira Sans"/>
                <a:cs typeface="Fira Sans"/>
                <a:sym typeface="Fira Sans"/>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2" name="Google Shape;12;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Font typeface="Fira Sans"/>
              <a:buNone/>
              <a:defRPr sz="2400">
                <a:solidFill>
                  <a:schemeClr val="accent2"/>
                </a:solidFill>
                <a:latin typeface="Fira Sans"/>
                <a:ea typeface="Fira Sans"/>
                <a:cs typeface="Fira Sans"/>
                <a:sym typeface="Fira Sans"/>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a:alphaModFix/>
          </a:blip>
          <a:stretch>
            <a:fillRect/>
          </a:stretch>
        </p:blipFill>
        <p:spPr>
          <a:xfrm>
            <a:off x="8229600" y="91440"/>
            <a:ext cx="758952" cy="75895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9" name="Google Shape;59;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SzPts val="2200"/>
              <a:buChar char="●"/>
              <a:defRPr/>
            </a:lvl1pPr>
            <a:lvl2pPr indent="-342900" lvl="1" marL="914400" algn="ctr">
              <a:spcBef>
                <a:spcPts val="0"/>
              </a:spcBef>
              <a:spcAft>
                <a:spcPts val="0"/>
              </a:spcAft>
              <a:buSzPts val="1800"/>
              <a:buChar char="○"/>
              <a:defRPr/>
            </a:lvl2pPr>
            <a:lvl3pPr indent="-342900" lvl="2" marL="1371600" algn="ctr">
              <a:spcBef>
                <a:spcPts val="0"/>
              </a:spcBef>
              <a:spcAft>
                <a:spcPts val="0"/>
              </a:spcAft>
              <a:buSzPts val="1800"/>
              <a:buChar char="■"/>
              <a:defRPr/>
            </a:lvl3pPr>
            <a:lvl4pPr indent="-342900" lvl="3" marL="1828800" algn="ctr">
              <a:spcBef>
                <a:spcPts val="0"/>
              </a:spcBef>
              <a:spcAft>
                <a:spcPts val="0"/>
              </a:spcAft>
              <a:buSzPts val="1800"/>
              <a:buChar char="●"/>
              <a:defRPr/>
            </a:lvl4pPr>
            <a:lvl5pPr indent="-342900" lvl="4" marL="2286000" algn="ctr">
              <a:spcBef>
                <a:spcPts val="0"/>
              </a:spcBef>
              <a:spcAft>
                <a:spcPts val="0"/>
              </a:spcAft>
              <a:buSzPts val="1800"/>
              <a:buChar char="○"/>
              <a:defRPr/>
            </a:lvl5pPr>
            <a:lvl6pPr indent="-342900" lvl="5" marL="2743200" algn="ctr">
              <a:spcBef>
                <a:spcPts val="0"/>
              </a:spcBef>
              <a:spcAft>
                <a:spcPts val="0"/>
              </a:spcAft>
              <a:buSzPts val="1800"/>
              <a:buChar char="■"/>
              <a:defRPr/>
            </a:lvl6pPr>
            <a:lvl7pPr indent="-342900" lvl="6" marL="3200400" algn="ctr">
              <a:spcBef>
                <a:spcPts val="0"/>
              </a:spcBef>
              <a:spcAft>
                <a:spcPts val="0"/>
              </a:spcAft>
              <a:buSzPts val="1800"/>
              <a:buChar char="●"/>
              <a:defRPr/>
            </a:lvl7pPr>
            <a:lvl8pPr indent="-342900" lvl="7" marL="3657600" algn="ctr">
              <a:spcBef>
                <a:spcPts val="0"/>
              </a:spcBef>
              <a:spcAft>
                <a:spcPts val="0"/>
              </a:spcAft>
              <a:buSzPts val="1800"/>
              <a:buChar char="○"/>
              <a:defRPr/>
            </a:lvl8pPr>
            <a:lvl9pPr indent="-342900" lvl="8" marL="4114800" algn="ctr">
              <a:spcBef>
                <a:spcPts val="0"/>
              </a:spcBef>
              <a:spcAft>
                <a:spcPts val="0"/>
              </a:spcAft>
              <a:buSzPts val="1800"/>
              <a:buChar char="■"/>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2"/>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solidFill>
          <a:srgbClr val="041E42"/>
        </a:solidFill>
      </p:bgPr>
    </p:bg>
    <p:spTree>
      <p:nvGrpSpPr>
        <p:cNvPr id="65" name="Shape 65"/>
        <p:cNvGrpSpPr/>
        <p:nvPr/>
      </p:nvGrpSpPr>
      <p:grpSpPr>
        <a:xfrm>
          <a:off x="0" y="0"/>
          <a:ext cx="0" cy="0"/>
          <a:chOff x="0" y="0"/>
          <a:chExt cx="0" cy="0"/>
        </a:xfrm>
      </p:grpSpPr>
      <p:sp>
        <p:nvSpPr>
          <p:cNvPr id="66" name="Google Shape;66;p13"/>
          <p:cNvSpPr/>
          <p:nvPr/>
        </p:nvSpPr>
        <p:spPr>
          <a:xfrm>
            <a:off x="7092387" y="4632722"/>
            <a:ext cx="2051700" cy="510900"/>
          </a:xfrm>
          <a:prstGeom prst="rect">
            <a:avLst/>
          </a:prstGeom>
          <a:solidFill>
            <a:srgbClr val="031F4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67" name="Google Shape;67;p13"/>
          <p:cNvPicPr preferRelativeResize="0"/>
          <p:nvPr/>
        </p:nvPicPr>
        <p:blipFill rotWithShape="1">
          <a:blip r:embed="rId2">
            <a:alphaModFix/>
          </a:blip>
          <a:srcRect b="0" l="0" r="78003" t="0"/>
          <a:stretch/>
        </p:blipFill>
        <p:spPr>
          <a:xfrm>
            <a:off x="2135709" y="202472"/>
            <a:ext cx="4866619" cy="562496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b="1"/>
            </a:lvl1pPr>
            <a:lvl2pPr lvl="1">
              <a:spcBef>
                <a:spcPts val="0"/>
              </a:spcBef>
              <a:spcAft>
                <a:spcPts val="0"/>
              </a:spcAft>
              <a:buSzPts val="3000"/>
              <a:buNone/>
              <a:defRPr b="1"/>
            </a:lvl2pPr>
            <a:lvl3pPr lvl="2">
              <a:spcBef>
                <a:spcPts val="0"/>
              </a:spcBef>
              <a:spcAft>
                <a:spcPts val="0"/>
              </a:spcAft>
              <a:buSzPts val="3000"/>
              <a:buNone/>
              <a:defRPr b="1"/>
            </a:lvl3pPr>
            <a:lvl4pPr lvl="3">
              <a:spcBef>
                <a:spcPts val="0"/>
              </a:spcBef>
              <a:spcAft>
                <a:spcPts val="0"/>
              </a:spcAft>
              <a:buSzPts val="3000"/>
              <a:buNone/>
              <a:defRPr b="1"/>
            </a:lvl4pPr>
            <a:lvl5pPr lvl="4">
              <a:spcBef>
                <a:spcPts val="0"/>
              </a:spcBef>
              <a:spcAft>
                <a:spcPts val="0"/>
              </a:spcAft>
              <a:buSzPts val="3000"/>
              <a:buNone/>
              <a:defRPr b="1"/>
            </a:lvl5pPr>
            <a:lvl6pPr lvl="5">
              <a:spcBef>
                <a:spcPts val="0"/>
              </a:spcBef>
              <a:spcAft>
                <a:spcPts val="0"/>
              </a:spcAft>
              <a:buSzPts val="3000"/>
              <a:buNone/>
              <a:defRPr b="1"/>
            </a:lvl6pPr>
            <a:lvl7pPr lvl="6">
              <a:spcBef>
                <a:spcPts val="0"/>
              </a:spcBef>
              <a:spcAft>
                <a:spcPts val="0"/>
              </a:spcAft>
              <a:buSzPts val="3000"/>
              <a:buNone/>
              <a:defRPr b="1"/>
            </a:lvl7pPr>
            <a:lvl8pPr lvl="7">
              <a:spcBef>
                <a:spcPts val="0"/>
              </a:spcBef>
              <a:spcAft>
                <a:spcPts val="0"/>
              </a:spcAft>
              <a:buSzPts val="3000"/>
              <a:buNone/>
              <a:defRPr b="1"/>
            </a:lvl8pPr>
            <a:lvl9pPr lvl="8">
              <a:spcBef>
                <a:spcPts val="0"/>
              </a:spcBef>
              <a:spcAft>
                <a:spcPts val="0"/>
              </a:spcAft>
              <a:buSzPts val="3000"/>
              <a:buNone/>
              <a:defRPr b="1"/>
            </a:lvl9pPr>
          </a:lstStyle>
          <a:p/>
        </p:txBody>
      </p:sp>
      <p:sp>
        <p:nvSpPr>
          <p:cNvPr id="23" name="Google Shape;23;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4"/>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b="1"/>
            </a:lvl1pPr>
            <a:lvl2pPr lvl="1">
              <a:spcBef>
                <a:spcPts val="0"/>
              </a:spcBef>
              <a:spcAft>
                <a:spcPts val="0"/>
              </a:spcAft>
              <a:buSzPts val="3000"/>
              <a:buNone/>
              <a:defRPr b="1"/>
            </a:lvl2pPr>
            <a:lvl3pPr lvl="2">
              <a:spcBef>
                <a:spcPts val="0"/>
              </a:spcBef>
              <a:spcAft>
                <a:spcPts val="0"/>
              </a:spcAft>
              <a:buSzPts val="3000"/>
              <a:buNone/>
              <a:defRPr b="1"/>
            </a:lvl3pPr>
            <a:lvl4pPr lvl="3">
              <a:spcBef>
                <a:spcPts val="0"/>
              </a:spcBef>
              <a:spcAft>
                <a:spcPts val="0"/>
              </a:spcAft>
              <a:buSzPts val="3000"/>
              <a:buNone/>
              <a:defRPr b="1"/>
            </a:lvl4pPr>
            <a:lvl5pPr lvl="4">
              <a:spcBef>
                <a:spcPts val="0"/>
              </a:spcBef>
              <a:spcAft>
                <a:spcPts val="0"/>
              </a:spcAft>
              <a:buSzPts val="3000"/>
              <a:buNone/>
              <a:defRPr b="1"/>
            </a:lvl5pPr>
            <a:lvl6pPr lvl="5">
              <a:spcBef>
                <a:spcPts val="0"/>
              </a:spcBef>
              <a:spcAft>
                <a:spcPts val="0"/>
              </a:spcAft>
              <a:buSzPts val="3000"/>
              <a:buNone/>
              <a:defRPr b="1"/>
            </a:lvl6pPr>
            <a:lvl7pPr lvl="6">
              <a:spcBef>
                <a:spcPts val="0"/>
              </a:spcBef>
              <a:spcAft>
                <a:spcPts val="0"/>
              </a:spcAft>
              <a:buSzPts val="3000"/>
              <a:buNone/>
              <a:defRPr b="1"/>
            </a:lvl7pPr>
            <a:lvl8pPr lvl="7">
              <a:spcBef>
                <a:spcPts val="0"/>
              </a:spcBef>
              <a:spcAft>
                <a:spcPts val="0"/>
              </a:spcAft>
              <a:buSzPts val="3000"/>
              <a:buNone/>
              <a:defRPr b="1"/>
            </a:lvl8pPr>
            <a:lvl9pPr lvl="8">
              <a:spcBef>
                <a:spcPts val="0"/>
              </a:spcBef>
              <a:spcAft>
                <a:spcPts val="0"/>
              </a:spcAft>
              <a:buSzPts val="3000"/>
              <a:buNone/>
              <a:defRPr b="1"/>
            </a:lvl9pPr>
          </a:lstStyle>
          <a:p/>
        </p:txBody>
      </p:sp>
      <p:sp>
        <p:nvSpPr>
          <p:cNvPr id="28" name="Google Shape;28;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
        <p:nvSpPr>
          <p:cNvPr id="29" name="Google Shape;29;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5"/>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5" name="Google Shape;35;p6"/>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b="1" sz="2400"/>
            </a:lvl1pPr>
            <a:lvl2pPr lvl="1">
              <a:spcBef>
                <a:spcPts val="0"/>
              </a:spcBef>
              <a:spcAft>
                <a:spcPts val="0"/>
              </a:spcAft>
              <a:buSzPts val="2400"/>
              <a:buNone/>
              <a:defRPr b="1" sz="2400"/>
            </a:lvl2pPr>
            <a:lvl3pPr lvl="2">
              <a:spcBef>
                <a:spcPts val="0"/>
              </a:spcBef>
              <a:spcAft>
                <a:spcPts val="0"/>
              </a:spcAft>
              <a:buSzPts val="2400"/>
              <a:buNone/>
              <a:defRPr b="1" sz="2400"/>
            </a:lvl3pPr>
            <a:lvl4pPr lvl="3">
              <a:spcBef>
                <a:spcPts val="0"/>
              </a:spcBef>
              <a:spcAft>
                <a:spcPts val="0"/>
              </a:spcAft>
              <a:buSzPts val="2400"/>
              <a:buNone/>
              <a:defRPr b="1" sz="2400"/>
            </a:lvl4pPr>
            <a:lvl5pPr lvl="4">
              <a:spcBef>
                <a:spcPts val="0"/>
              </a:spcBef>
              <a:spcAft>
                <a:spcPts val="0"/>
              </a:spcAft>
              <a:buSzPts val="2400"/>
              <a:buNone/>
              <a:defRPr b="1" sz="2400"/>
            </a:lvl5pPr>
            <a:lvl6pPr lvl="5">
              <a:spcBef>
                <a:spcPts val="0"/>
              </a:spcBef>
              <a:spcAft>
                <a:spcPts val="0"/>
              </a:spcAft>
              <a:buSzPts val="2400"/>
              <a:buNone/>
              <a:defRPr b="1" sz="2400"/>
            </a:lvl6pPr>
            <a:lvl7pPr lvl="6">
              <a:spcBef>
                <a:spcPts val="0"/>
              </a:spcBef>
              <a:spcAft>
                <a:spcPts val="0"/>
              </a:spcAft>
              <a:buSzPts val="2400"/>
              <a:buNone/>
              <a:defRPr b="1" sz="2400"/>
            </a:lvl7pPr>
            <a:lvl8pPr lvl="7">
              <a:spcBef>
                <a:spcPts val="0"/>
              </a:spcBef>
              <a:spcAft>
                <a:spcPts val="0"/>
              </a:spcAft>
              <a:buSzPts val="2400"/>
              <a:buNone/>
              <a:defRPr b="1" sz="2400"/>
            </a:lvl8pPr>
            <a:lvl9pPr lvl="8">
              <a:spcBef>
                <a:spcPts val="0"/>
              </a:spcBef>
              <a:spcAft>
                <a:spcPts val="0"/>
              </a:spcAft>
              <a:buSzPts val="2400"/>
              <a:buNone/>
              <a:defRPr b="1" sz="2400"/>
            </a:lvl9pPr>
          </a:lstStyle>
          <a:p/>
        </p:txBody>
      </p:sp>
      <p:sp>
        <p:nvSpPr>
          <p:cNvPr id="38" name="Google Shape;38;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7"/>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8"/>
          <p:cNvPicPr preferRelativeResize="0"/>
          <p:nvPr/>
        </p:nvPicPr>
        <p:blipFill>
          <a:blip r:embed="rId2">
            <a:alphaModFix/>
          </a:blip>
          <a:stretch>
            <a:fillRect/>
          </a:stretch>
        </p:blipFill>
        <p:spPr>
          <a:xfrm>
            <a:off x="8229600" y="91440"/>
            <a:ext cx="758952" cy="7589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8" name="Google Shape;48;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9" name="Google Shape;49;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68300" lvl="0" marL="457200">
              <a:spcBef>
                <a:spcPts val="0"/>
              </a:spcBef>
              <a:spcAft>
                <a:spcPts val="0"/>
              </a:spcAft>
              <a:buClr>
                <a:schemeClr val="accent1"/>
              </a:buClr>
              <a:buSzPts val="2200"/>
              <a:buChar char="●"/>
              <a:defRPr>
                <a:solidFill>
                  <a:schemeClr val="accent1"/>
                </a:solidFill>
              </a:defRPr>
            </a:lvl1pPr>
            <a:lvl2pPr indent="-342900" lvl="1" marL="914400">
              <a:spcBef>
                <a:spcPts val="0"/>
              </a:spcBef>
              <a:spcAft>
                <a:spcPts val="0"/>
              </a:spcAft>
              <a:buClr>
                <a:schemeClr val="accent1"/>
              </a:buClr>
              <a:buSzPts val="1800"/>
              <a:buChar char="○"/>
              <a:defRPr>
                <a:solidFill>
                  <a:schemeClr val="accent1"/>
                </a:solidFill>
              </a:defRPr>
            </a:lvl2pPr>
            <a:lvl3pPr indent="-342900" lvl="2" marL="1371600">
              <a:spcBef>
                <a:spcPts val="0"/>
              </a:spcBef>
              <a:spcAft>
                <a:spcPts val="0"/>
              </a:spcAft>
              <a:buClr>
                <a:schemeClr val="accent1"/>
              </a:buClr>
              <a:buSzPts val="1800"/>
              <a:buChar char="■"/>
              <a:defRPr>
                <a:solidFill>
                  <a:schemeClr val="accent1"/>
                </a:solidFill>
              </a:defRPr>
            </a:lvl3pPr>
            <a:lvl4pPr indent="-342900" lvl="3" marL="1828800">
              <a:spcBef>
                <a:spcPts val="0"/>
              </a:spcBef>
              <a:spcAft>
                <a:spcPts val="0"/>
              </a:spcAft>
              <a:buClr>
                <a:schemeClr val="accent1"/>
              </a:buClr>
              <a:buSzPts val="1800"/>
              <a:buChar char="●"/>
              <a:defRPr>
                <a:solidFill>
                  <a:schemeClr val="accent1"/>
                </a:solidFill>
              </a:defRPr>
            </a:lvl4pPr>
            <a:lvl5pPr indent="-342900" lvl="4" marL="2286000">
              <a:spcBef>
                <a:spcPts val="0"/>
              </a:spcBef>
              <a:spcAft>
                <a:spcPts val="0"/>
              </a:spcAft>
              <a:buClr>
                <a:schemeClr val="accent1"/>
              </a:buClr>
              <a:buSzPts val="1800"/>
              <a:buChar char="○"/>
              <a:defRPr>
                <a:solidFill>
                  <a:schemeClr val="accent1"/>
                </a:solidFill>
              </a:defRPr>
            </a:lvl5pPr>
            <a:lvl6pPr indent="-342900" lvl="5" marL="2743200">
              <a:spcBef>
                <a:spcPts val="0"/>
              </a:spcBef>
              <a:spcAft>
                <a:spcPts val="0"/>
              </a:spcAft>
              <a:buClr>
                <a:schemeClr val="accent1"/>
              </a:buClr>
              <a:buSzPts val="1800"/>
              <a:buChar char="■"/>
              <a:defRPr>
                <a:solidFill>
                  <a:schemeClr val="accent1"/>
                </a:solidFill>
              </a:defRPr>
            </a:lvl6pPr>
            <a:lvl7pPr indent="-342900" lvl="6" marL="3200400">
              <a:spcBef>
                <a:spcPts val="0"/>
              </a:spcBef>
              <a:spcAft>
                <a:spcPts val="0"/>
              </a:spcAft>
              <a:buClr>
                <a:schemeClr val="accent1"/>
              </a:buClr>
              <a:buSzPts val="1800"/>
              <a:buChar char="●"/>
              <a:defRPr>
                <a:solidFill>
                  <a:schemeClr val="accent1"/>
                </a:solidFill>
              </a:defRPr>
            </a:lvl7pPr>
            <a:lvl8pPr indent="-342900" lvl="7" marL="3657600">
              <a:spcBef>
                <a:spcPts val="0"/>
              </a:spcBef>
              <a:spcAft>
                <a:spcPts val="0"/>
              </a:spcAft>
              <a:buClr>
                <a:schemeClr val="accent1"/>
              </a:buClr>
              <a:buSzPts val="1800"/>
              <a:buChar char="○"/>
              <a:defRPr>
                <a:solidFill>
                  <a:schemeClr val="accent1"/>
                </a:solidFill>
              </a:defRPr>
            </a:lvl8pPr>
            <a:lvl9pPr indent="-342900" lvl="8" marL="4114800">
              <a:spcBef>
                <a:spcPts val="0"/>
              </a:spcBef>
              <a:spcAft>
                <a:spcPts val="0"/>
              </a:spcAft>
              <a:buClr>
                <a:schemeClr val="accent1"/>
              </a:buClr>
              <a:buSzPts val="1800"/>
              <a:buChar char="■"/>
              <a:defRPr>
                <a:solidFill>
                  <a:schemeClr val="accen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9"/>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2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0"/>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68300" lvl="0" marL="457200">
              <a:lnSpc>
                <a:spcPct val="150000"/>
              </a:lnSpc>
              <a:spcBef>
                <a:spcPts val="0"/>
              </a:spcBef>
              <a:spcAft>
                <a:spcPts val="0"/>
              </a:spcAft>
              <a:buClr>
                <a:schemeClr val="lt1"/>
              </a:buClr>
              <a:buSzPts val="2200"/>
              <a:buFont typeface="Roboto"/>
              <a:buChar char="●"/>
              <a:defRPr sz="2200">
                <a:solidFill>
                  <a:schemeClr val="lt1"/>
                </a:solidFill>
                <a:latin typeface="Roboto"/>
                <a:ea typeface="Roboto"/>
                <a:cs typeface="Roboto"/>
                <a:sym typeface="Roboto"/>
              </a:defRPr>
            </a:lvl1pPr>
            <a:lvl2pPr indent="-342900" lvl="1" marL="9144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2pPr>
            <a:lvl3pPr indent="-342900" lvl="2" marL="13716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3pPr>
            <a:lvl4pPr indent="-342900" lvl="3" marL="18288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4pPr>
            <a:lvl5pPr indent="-342900" lvl="4" marL="22860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5pPr>
            <a:lvl6pPr indent="-342900" lvl="5" marL="27432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6pPr>
            <a:lvl7pPr indent="-342900" lvl="6" marL="32004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7pPr>
            <a:lvl8pPr indent="-342900" lvl="7" marL="36576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8pPr>
            <a:lvl9pPr indent="-342900" lvl="8" marL="41148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amzn.to/46W1cdq"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linkedin.com/feed/update/urn:li:activity:7107440236422426626/?commentUrn=urn:li:comment:(activity:7107440236422426626,7107456446744657920)&amp;dashCommentUrn=urn:li:fsd_comment:(7107456446744657920,urn:li:activity:7107440236422426626)&amp;dashReplyUrn=urn:li:fsd_comment:(7107510850818560000,urn:li:activity:7107440236422426626)&amp;replyUrn=urn:li:comment:(activity:7107440236422426626,7107510850818560000)" TargetMode="External"/><Relationship Id="rId4" Type="http://schemas.openxmlformats.org/officeDocument/2006/relationships/image" Target="../media/image14.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ww.oreilly.com/library/view/understanding-etl/9781098159269/" TargetMode="External"/><Relationship Id="rId4" Type="http://schemas.openxmlformats.org/officeDocument/2006/relationships/image" Target="../media/image17.jpg"/><Relationship Id="rId5" Type="http://schemas.openxmlformats.org/officeDocument/2006/relationships/image" Target="../media/image5.png"/><Relationship Id="rId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hyperlink" Target="https://www.linkedin.com/in/matt-palmer/" TargetMode="External"/><Relationship Id="rId6" Type="http://schemas.openxmlformats.org/officeDocument/2006/relationships/hyperlink" Target="https://newsletter.casewhen.xyz"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6.png"/><Relationship Id="rId12"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25.png"/><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12.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DataTalksClub/nyc-tlc-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a:t>
            </a:r>
            <a:r>
              <a:rPr lang="en"/>
              <a:t>Mage &amp;</a:t>
            </a:r>
            <a:endParaRPr/>
          </a:p>
          <a:p>
            <a:pPr indent="0" lvl="0" marL="0" rtl="0" algn="l">
              <a:spcBef>
                <a:spcPts val="0"/>
              </a:spcBef>
              <a:spcAft>
                <a:spcPts val="0"/>
              </a:spcAft>
              <a:buNone/>
            </a:pPr>
            <a:r>
              <a:rPr lang="en"/>
              <a:t>🏎️ DTC </a:t>
            </a:r>
            <a:r>
              <a:rPr lang="en"/>
              <a:t>Zoomcamp</a:t>
            </a:r>
            <a:endParaRPr/>
          </a:p>
        </p:txBody>
      </p:sp>
      <p:sp>
        <p:nvSpPr>
          <p:cNvPr id="73" name="Google Shape;73;p14"/>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Making Orchestration Magical with Mage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p:nvPr/>
        </p:nvSpPr>
        <p:spPr>
          <a:xfrm>
            <a:off x="1563900" y="1058225"/>
            <a:ext cx="6016200" cy="332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1" name="Google Shape;161;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What is Orchestration?</a:t>
            </a:r>
            <a:endParaRPr/>
          </a:p>
        </p:txBody>
      </p:sp>
      <p:pic>
        <p:nvPicPr>
          <p:cNvPr id="162" name="Google Shape;162;p23"/>
          <p:cNvPicPr preferRelativeResize="0"/>
          <p:nvPr/>
        </p:nvPicPr>
        <p:blipFill>
          <a:blip r:embed="rId3">
            <a:alphaModFix/>
          </a:blip>
          <a:stretch>
            <a:fillRect/>
          </a:stretch>
        </p:blipFill>
        <p:spPr>
          <a:xfrm>
            <a:off x="2115341" y="1479600"/>
            <a:ext cx="4913367" cy="2483001"/>
          </a:xfrm>
          <a:prstGeom prst="rect">
            <a:avLst/>
          </a:prstGeom>
          <a:noFill/>
          <a:ln>
            <a:noFill/>
          </a:ln>
        </p:spPr>
      </p:pic>
      <p:sp>
        <p:nvSpPr>
          <p:cNvPr id="163" name="Google Shape;163;p23"/>
          <p:cNvSpPr txBox="1"/>
          <p:nvPr/>
        </p:nvSpPr>
        <p:spPr>
          <a:xfrm>
            <a:off x="7846775" y="4526625"/>
            <a:ext cx="1587600" cy="8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u="sng">
                <a:solidFill>
                  <a:schemeClr val="hlink"/>
                </a:solidFill>
                <a:latin typeface="Roboto"/>
                <a:ea typeface="Roboto"/>
                <a:cs typeface="Roboto"/>
                <a:sym typeface="Roboto"/>
                <a:hlinkClick r:id="rId4"/>
              </a:rPr>
              <a:t>Source</a:t>
            </a:r>
            <a:endParaRPr sz="22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does a </a:t>
            </a:r>
            <a:r>
              <a:rPr i="1" lang="en"/>
              <a:t>good</a:t>
            </a:r>
            <a:r>
              <a:rPr lang="en"/>
              <a:t> solution look like?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good orchestrator handles…</a:t>
            </a:r>
            <a:endParaRPr/>
          </a:p>
        </p:txBody>
      </p:sp>
      <p:sp>
        <p:nvSpPr>
          <p:cNvPr id="174" name="Google Shape;174;p2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Workflow management</a:t>
            </a:r>
            <a:endParaRPr sz="2400"/>
          </a:p>
          <a:p>
            <a:pPr indent="-381000" lvl="0" marL="457200" rtl="0" algn="l">
              <a:spcBef>
                <a:spcPts val="0"/>
              </a:spcBef>
              <a:spcAft>
                <a:spcPts val="0"/>
              </a:spcAft>
              <a:buSzPts val="2400"/>
              <a:buChar char="●"/>
            </a:pPr>
            <a:r>
              <a:rPr lang="en" sz="2400"/>
              <a:t>Automation</a:t>
            </a:r>
            <a:endParaRPr sz="2400"/>
          </a:p>
          <a:p>
            <a:pPr indent="-381000" lvl="0" marL="457200" rtl="0" algn="l">
              <a:spcBef>
                <a:spcPts val="0"/>
              </a:spcBef>
              <a:spcAft>
                <a:spcPts val="0"/>
              </a:spcAft>
              <a:buSzPts val="2400"/>
              <a:buChar char="●"/>
            </a:pPr>
            <a:r>
              <a:rPr lang="en" sz="2400"/>
              <a:t>Error handling </a:t>
            </a:r>
            <a:endParaRPr sz="2400"/>
          </a:p>
          <a:p>
            <a:pPr indent="-381000" lvl="0" marL="457200" rtl="0" algn="l">
              <a:spcBef>
                <a:spcPts val="0"/>
              </a:spcBef>
              <a:spcAft>
                <a:spcPts val="0"/>
              </a:spcAft>
              <a:buSzPts val="2400"/>
              <a:buChar char="●"/>
            </a:pPr>
            <a:r>
              <a:rPr lang="en" sz="2400"/>
              <a:t>Recovery</a:t>
            </a:r>
            <a:endParaRPr sz="2400"/>
          </a:p>
          <a:p>
            <a:pPr indent="-381000" lvl="0" marL="457200" rtl="0" algn="l">
              <a:spcBef>
                <a:spcPts val="0"/>
              </a:spcBef>
              <a:spcAft>
                <a:spcPts val="0"/>
              </a:spcAft>
              <a:buSzPts val="2400"/>
              <a:buChar char="●"/>
            </a:pPr>
            <a:r>
              <a:rPr lang="en" sz="2400"/>
              <a:t>Monitoring</a:t>
            </a:r>
            <a:r>
              <a:rPr lang="en" sz="2400"/>
              <a:t>, alerting</a:t>
            </a:r>
            <a:endParaRPr sz="2400"/>
          </a:p>
        </p:txBody>
      </p:sp>
      <p:sp>
        <p:nvSpPr>
          <p:cNvPr id="175" name="Google Shape;175;p2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Resource optimization</a:t>
            </a:r>
            <a:endParaRPr sz="2400"/>
          </a:p>
          <a:p>
            <a:pPr indent="-381000" lvl="0" marL="457200" rtl="0" algn="l">
              <a:spcBef>
                <a:spcPts val="0"/>
              </a:spcBef>
              <a:spcAft>
                <a:spcPts val="0"/>
              </a:spcAft>
              <a:buSzPts val="2400"/>
              <a:buChar char="●"/>
            </a:pPr>
            <a:r>
              <a:rPr lang="en" sz="2400"/>
              <a:t>Observability</a:t>
            </a:r>
            <a:endParaRPr sz="2400"/>
          </a:p>
          <a:p>
            <a:pPr indent="-381000" lvl="0" marL="457200" rtl="0" algn="l">
              <a:spcBef>
                <a:spcPts val="0"/>
              </a:spcBef>
              <a:spcAft>
                <a:spcPts val="0"/>
              </a:spcAft>
              <a:buSzPts val="2400"/>
              <a:buChar char="●"/>
            </a:pPr>
            <a:r>
              <a:rPr lang="en" sz="2400"/>
              <a:t>Debugging</a:t>
            </a:r>
            <a:endParaRPr sz="2400"/>
          </a:p>
          <a:p>
            <a:pPr indent="-381000" lvl="0" marL="457200" rtl="0" algn="l">
              <a:spcBef>
                <a:spcPts val="0"/>
              </a:spcBef>
              <a:spcAft>
                <a:spcPts val="0"/>
              </a:spcAft>
              <a:buSzPts val="2400"/>
              <a:buChar char="●"/>
            </a:pPr>
            <a:r>
              <a:rPr lang="en" sz="2400"/>
              <a:t>Compliance/Auditing</a:t>
            </a:r>
            <a:endParaRPr sz="2400"/>
          </a:p>
        </p:txBody>
      </p:sp>
      <p:pic>
        <p:nvPicPr>
          <p:cNvPr id="176" name="Google Shape;176;p25"/>
          <p:cNvPicPr preferRelativeResize="0"/>
          <p:nvPr/>
        </p:nvPicPr>
        <p:blipFill rotWithShape="1">
          <a:blip r:embed="rId3">
            <a:alphaModFix/>
          </a:blip>
          <a:srcRect b="0" l="0" r="60475" t="0"/>
          <a:stretch/>
        </p:blipFill>
        <p:spPr>
          <a:xfrm rot="427084">
            <a:off x="4866803" y="4001194"/>
            <a:ext cx="606745" cy="593058"/>
          </a:xfrm>
          <a:prstGeom prst="rect">
            <a:avLst/>
          </a:prstGeom>
          <a:noFill/>
          <a:ln>
            <a:noFill/>
          </a:ln>
        </p:spPr>
      </p:pic>
      <p:pic>
        <p:nvPicPr>
          <p:cNvPr id="177" name="Google Shape;177;p25"/>
          <p:cNvPicPr preferRelativeResize="0"/>
          <p:nvPr/>
        </p:nvPicPr>
        <p:blipFill>
          <a:blip r:embed="rId4">
            <a:alphaModFix/>
          </a:blip>
          <a:stretch>
            <a:fillRect/>
          </a:stretch>
        </p:blipFill>
        <p:spPr>
          <a:xfrm rot="-362839">
            <a:off x="5709149" y="3721041"/>
            <a:ext cx="468478" cy="758417"/>
          </a:xfrm>
          <a:prstGeom prst="rect">
            <a:avLst/>
          </a:prstGeom>
          <a:noFill/>
          <a:ln>
            <a:noFill/>
          </a:ln>
        </p:spPr>
      </p:pic>
      <p:pic>
        <p:nvPicPr>
          <p:cNvPr id="178" name="Google Shape;178;p25"/>
          <p:cNvPicPr preferRelativeResize="0"/>
          <p:nvPr/>
        </p:nvPicPr>
        <p:blipFill>
          <a:blip r:embed="rId5">
            <a:alphaModFix/>
          </a:blip>
          <a:stretch>
            <a:fillRect/>
          </a:stretch>
        </p:blipFill>
        <p:spPr>
          <a:xfrm>
            <a:off x="6216275" y="3909050"/>
            <a:ext cx="777350" cy="777350"/>
          </a:xfrm>
          <a:prstGeom prst="rect">
            <a:avLst/>
          </a:prstGeom>
          <a:noFill/>
          <a:ln>
            <a:noFill/>
          </a:ln>
        </p:spPr>
      </p:pic>
      <p:pic>
        <p:nvPicPr>
          <p:cNvPr id="179" name="Google Shape;179;p25"/>
          <p:cNvPicPr preferRelativeResize="0"/>
          <p:nvPr/>
        </p:nvPicPr>
        <p:blipFill>
          <a:blip r:embed="rId6">
            <a:alphaModFix/>
          </a:blip>
          <a:stretch>
            <a:fillRect/>
          </a:stretch>
        </p:blipFill>
        <p:spPr>
          <a:xfrm>
            <a:off x="6933346" y="3552413"/>
            <a:ext cx="777350" cy="7760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good orchestrator prioritizes….</a:t>
            </a:r>
            <a:endParaRPr/>
          </a:p>
        </p:txBody>
      </p:sp>
      <p:sp>
        <p:nvSpPr>
          <p:cNvPr id="185" name="Google Shape;185;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a:t>
            </a:r>
            <a:r>
              <a:rPr lang="en"/>
              <a:t> </a:t>
            </a:r>
            <a:r>
              <a:rPr i="1" lang="en"/>
              <a:t>developer experience</a:t>
            </a:r>
            <a:endParaRPr i="1"/>
          </a:p>
          <a:p>
            <a:pPr indent="-368300" lvl="0" marL="457200" rtl="0" algn="l">
              <a:spcBef>
                <a:spcPts val="1200"/>
              </a:spcBef>
              <a:spcAft>
                <a:spcPts val="0"/>
              </a:spcAft>
              <a:buSzPts val="2200"/>
              <a:buChar char="●"/>
            </a:pPr>
            <a:r>
              <a:rPr lang="en">
                <a:highlight>
                  <a:srgbClr val="741B47"/>
                </a:highlight>
              </a:rPr>
              <a:t>Flow state</a:t>
            </a:r>
            <a:r>
              <a:rPr lang="en"/>
              <a:t> 🌊</a:t>
            </a:r>
            <a:endParaRPr/>
          </a:p>
          <a:p>
            <a:pPr indent="-342900" lvl="1" marL="914400" rtl="0" algn="l">
              <a:spcBef>
                <a:spcPts val="0"/>
              </a:spcBef>
              <a:spcAft>
                <a:spcPts val="0"/>
              </a:spcAft>
              <a:buSzPts val="1800"/>
              <a:buChar char="○"/>
            </a:pPr>
            <a:r>
              <a:rPr i="1" lang="en"/>
              <a:t>“I need to switch between 7 tools/services.”</a:t>
            </a:r>
            <a:endParaRPr i="1"/>
          </a:p>
          <a:p>
            <a:pPr indent="-368300" lvl="0" marL="457200" rtl="0" algn="l">
              <a:spcBef>
                <a:spcPts val="0"/>
              </a:spcBef>
              <a:spcAft>
                <a:spcPts val="0"/>
              </a:spcAft>
              <a:buSzPts val="2200"/>
              <a:buChar char="●"/>
            </a:pPr>
            <a:r>
              <a:rPr lang="en">
                <a:highlight>
                  <a:srgbClr val="741B47"/>
                </a:highlight>
              </a:rPr>
              <a:t>Feedback Loops</a:t>
            </a:r>
            <a:r>
              <a:rPr lang="en"/>
              <a:t> 🔁</a:t>
            </a:r>
            <a:endParaRPr/>
          </a:p>
          <a:p>
            <a:pPr indent="-342900" lvl="1" marL="914400" rtl="0" algn="l">
              <a:spcBef>
                <a:spcPts val="0"/>
              </a:spcBef>
              <a:spcAft>
                <a:spcPts val="0"/>
              </a:spcAft>
              <a:buSzPts val="1800"/>
              <a:buChar char="○"/>
            </a:pPr>
            <a:r>
              <a:rPr i="1" lang="en"/>
              <a:t>“I spent 5 hours locally testing this DAG.”</a:t>
            </a:r>
            <a:endParaRPr i="1"/>
          </a:p>
          <a:p>
            <a:pPr indent="-368300" lvl="0" marL="457200" rtl="0" algn="l">
              <a:spcBef>
                <a:spcPts val="0"/>
              </a:spcBef>
              <a:spcAft>
                <a:spcPts val="0"/>
              </a:spcAft>
              <a:buSzPts val="2200"/>
              <a:buChar char="●"/>
            </a:pPr>
            <a:r>
              <a:rPr lang="en">
                <a:highlight>
                  <a:srgbClr val="741B47"/>
                </a:highlight>
              </a:rPr>
              <a:t>Cognitive Load</a:t>
            </a:r>
            <a:r>
              <a:rPr lang="en"/>
              <a:t> 🧱</a:t>
            </a:r>
            <a:endParaRPr>
              <a:highlight>
                <a:srgbClr val="741B47"/>
              </a:highlight>
            </a:endParaRPr>
          </a:p>
          <a:p>
            <a:pPr indent="-342900" lvl="1" marL="914400" rtl="0" algn="l">
              <a:spcBef>
                <a:spcPts val="0"/>
              </a:spcBef>
              <a:spcAft>
                <a:spcPts val="0"/>
              </a:spcAft>
              <a:buSzPts val="1800"/>
              <a:buChar char="○"/>
            </a:pPr>
            <a:r>
              <a:rPr lang="en"/>
              <a:t>How much do you need to know to do your job?</a:t>
            </a:r>
            <a:endParaRPr/>
          </a:p>
        </p:txBody>
      </p:sp>
      <p:pic>
        <p:nvPicPr>
          <p:cNvPr id="186" name="Google Shape;186;p26">
            <a:hlinkClick r:id="rId3"/>
          </p:cNvPr>
          <p:cNvPicPr preferRelativeResize="0"/>
          <p:nvPr/>
        </p:nvPicPr>
        <p:blipFill>
          <a:blip r:embed="rId4">
            <a:alphaModFix/>
          </a:blip>
          <a:stretch>
            <a:fillRect/>
          </a:stretch>
        </p:blipFill>
        <p:spPr>
          <a:xfrm>
            <a:off x="5858787" y="2926925"/>
            <a:ext cx="3010800" cy="769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187" name="Google Shape;187;p26"/>
          <p:cNvPicPr preferRelativeResize="0"/>
          <p:nvPr/>
        </p:nvPicPr>
        <p:blipFill rotWithShape="1">
          <a:blip r:embed="rId5">
            <a:alphaModFix/>
          </a:blip>
          <a:srcRect b="0" l="0" r="0" t="0"/>
          <a:stretch/>
        </p:blipFill>
        <p:spPr>
          <a:xfrm>
            <a:off x="5827276" y="778325"/>
            <a:ext cx="3073826" cy="2272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 analogy</a:t>
            </a:r>
            <a:endParaRPr/>
          </a:p>
        </p:txBody>
      </p:sp>
      <p:sp>
        <p:nvSpPr>
          <p:cNvPr id="193" name="Google Shape;193;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 orchestrator is like…</a:t>
            </a:r>
            <a:endParaRPr/>
          </a:p>
        </p:txBody>
      </p:sp>
      <p:pic>
        <p:nvPicPr>
          <p:cNvPr id="194" name="Google Shape;194;p27"/>
          <p:cNvPicPr preferRelativeResize="0"/>
          <p:nvPr/>
        </p:nvPicPr>
        <p:blipFill>
          <a:blip r:embed="rId3">
            <a:alphaModFix/>
          </a:blip>
          <a:stretch>
            <a:fillRect/>
          </a:stretch>
        </p:blipFill>
        <p:spPr>
          <a:xfrm>
            <a:off x="2494025" y="1811425"/>
            <a:ext cx="4572000"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Up next: What is Mage?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a:hlinkClick r:id="rId3"/>
          </p:cNvPr>
          <p:cNvPicPr preferRelativeResize="0"/>
          <p:nvPr/>
        </p:nvPicPr>
        <p:blipFill>
          <a:blip r:embed="rId4">
            <a:alphaModFix/>
          </a:blip>
          <a:stretch>
            <a:fillRect/>
          </a:stretch>
        </p:blipFill>
        <p:spPr>
          <a:xfrm>
            <a:off x="7495125" y="211825"/>
            <a:ext cx="1397000" cy="2095499"/>
          </a:xfrm>
          <a:prstGeom prst="rect">
            <a:avLst/>
          </a:prstGeom>
          <a:noFill/>
          <a:ln>
            <a:noFill/>
          </a:ln>
        </p:spPr>
      </p:pic>
      <p:sp>
        <p:nvSpPr>
          <p:cNvPr id="79" name="Google Shape;79;p15"/>
          <p:cNvSpPr txBox="1"/>
          <p:nvPr>
            <p:ph type="title"/>
          </p:nvPr>
        </p:nvSpPr>
        <p:spPr>
          <a:xfrm>
            <a:off x="2739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 A bit about me…</a:t>
            </a:r>
            <a:endParaRPr>
              <a:solidFill>
                <a:schemeClr val="accent1"/>
              </a:solidFill>
            </a:endParaRPr>
          </a:p>
        </p:txBody>
      </p:sp>
      <p:sp>
        <p:nvSpPr>
          <p:cNvPr id="80" name="Google Shape;80;p1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solidFill>
                  <a:schemeClr val="accent1"/>
                </a:solidFill>
              </a:rPr>
              <a:t>↩️</a:t>
            </a:r>
            <a:r>
              <a:rPr i="1" lang="en" sz="2000">
                <a:solidFill>
                  <a:schemeClr val="accent1"/>
                </a:solidFill>
              </a:rPr>
              <a:t> Previously</a:t>
            </a:r>
            <a:endParaRPr i="1" sz="2000">
              <a:solidFill>
                <a:schemeClr val="accent1"/>
              </a:solidFill>
            </a:endParaRPr>
          </a:p>
          <a:p>
            <a:pPr indent="-355600" lvl="0" marL="457200" rtl="0" algn="l">
              <a:lnSpc>
                <a:spcPct val="150000"/>
              </a:lnSpc>
              <a:spcBef>
                <a:spcPts val="1200"/>
              </a:spcBef>
              <a:spcAft>
                <a:spcPts val="0"/>
              </a:spcAft>
              <a:buClr>
                <a:schemeClr val="accent1"/>
              </a:buClr>
              <a:buSzPts val="2000"/>
              <a:buChar char="●"/>
            </a:pPr>
            <a:r>
              <a:rPr lang="en" sz="2000">
                <a:solidFill>
                  <a:schemeClr val="accent1"/>
                </a:solidFill>
              </a:rPr>
              <a:t>Analytics engineering </a:t>
            </a:r>
            <a:endParaRPr sz="2000">
              <a:solidFill>
                <a:schemeClr val="accent1"/>
              </a:solidFill>
            </a:endParaRPr>
          </a:p>
          <a:p>
            <a:pPr indent="-355600" lvl="0" marL="457200" rtl="0" algn="l">
              <a:lnSpc>
                <a:spcPct val="150000"/>
              </a:lnSpc>
              <a:spcBef>
                <a:spcPts val="0"/>
              </a:spcBef>
              <a:spcAft>
                <a:spcPts val="0"/>
              </a:spcAft>
              <a:buClr>
                <a:schemeClr val="accent1"/>
              </a:buClr>
              <a:buSzPts val="2000"/>
              <a:buChar char="●"/>
            </a:pPr>
            <a:r>
              <a:rPr lang="en" sz="2000">
                <a:solidFill>
                  <a:schemeClr val="accent1"/>
                </a:solidFill>
              </a:rPr>
              <a:t>Product analytics</a:t>
            </a:r>
            <a:endParaRPr sz="2000">
              <a:solidFill>
                <a:schemeClr val="accent1"/>
              </a:solidFill>
            </a:endParaRPr>
          </a:p>
          <a:p>
            <a:pPr indent="-355600" lvl="0" marL="457200" rtl="0" algn="l">
              <a:lnSpc>
                <a:spcPct val="150000"/>
              </a:lnSpc>
              <a:spcBef>
                <a:spcPts val="0"/>
              </a:spcBef>
              <a:spcAft>
                <a:spcPts val="0"/>
              </a:spcAft>
              <a:buClr>
                <a:schemeClr val="accent1"/>
              </a:buClr>
              <a:buSzPts val="2000"/>
              <a:buChar char="●"/>
            </a:pPr>
            <a:r>
              <a:rPr lang="en" sz="2000">
                <a:solidFill>
                  <a:schemeClr val="accent1"/>
                </a:solidFill>
              </a:rPr>
              <a:t>Data engineering</a:t>
            </a:r>
            <a:endParaRPr sz="2000">
              <a:solidFill>
                <a:schemeClr val="accent1"/>
              </a:solidFill>
            </a:endParaRPr>
          </a:p>
          <a:p>
            <a:pPr indent="0" lvl="0" marL="0" rtl="0" algn="l">
              <a:lnSpc>
                <a:spcPct val="150000"/>
              </a:lnSpc>
              <a:spcBef>
                <a:spcPts val="1200"/>
              </a:spcBef>
              <a:spcAft>
                <a:spcPts val="0"/>
              </a:spcAft>
              <a:buNone/>
            </a:pPr>
            <a:r>
              <a:rPr lang="en" sz="2000">
                <a:solidFill>
                  <a:schemeClr val="accent1"/>
                </a:solidFill>
              </a:rPr>
              <a:t>🔄</a:t>
            </a:r>
            <a:r>
              <a:rPr i="1" lang="en" sz="2000">
                <a:solidFill>
                  <a:schemeClr val="accent1"/>
                </a:solidFill>
              </a:rPr>
              <a:t> Now</a:t>
            </a:r>
            <a:endParaRPr i="1" sz="2000">
              <a:solidFill>
                <a:schemeClr val="accent1"/>
              </a:solidFill>
            </a:endParaRPr>
          </a:p>
          <a:p>
            <a:pPr indent="-355600" lvl="0" marL="457200" rtl="0" algn="l">
              <a:lnSpc>
                <a:spcPct val="150000"/>
              </a:lnSpc>
              <a:spcBef>
                <a:spcPts val="1200"/>
              </a:spcBef>
              <a:spcAft>
                <a:spcPts val="0"/>
              </a:spcAft>
              <a:buClr>
                <a:schemeClr val="accent1"/>
              </a:buClr>
              <a:buSzPts val="2000"/>
              <a:buChar char="●"/>
            </a:pPr>
            <a:r>
              <a:rPr lang="en" sz="2000">
                <a:solidFill>
                  <a:schemeClr val="accent1"/>
                </a:solidFill>
              </a:rPr>
              <a:t>DevRel (&amp; other stuff)</a:t>
            </a:r>
            <a:endParaRPr sz="2000">
              <a:solidFill>
                <a:schemeClr val="accent1"/>
              </a:solidFill>
            </a:endParaRPr>
          </a:p>
        </p:txBody>
      </p:sp>
      <p:grpSp>
        <p:nvGrpSpPr>
          <p:cNvPr id="81" name="Google Shape;81;p15"/>
          <p:cNvGrpSpPr/>
          <p:nvPr/>
        </p:nvGrpSpPr>
        <p:grpSpPr>
          <a:xfrm>
            <a:off x="5895375" y="1120500"/>
            <a:ext cx="2775975" cy="2902500"/>
            <a:chOff x="6056325" y="1666375"/>
            <a:chExt cx="2775975" cy="2902500"/>
          </a:xfrm>
        </p:grpSpPr>
        <p:pic>
          <p:nvPicPr>
            <p:cNvPr id="82" name="Google Shape;82;p15"/>
            <p:cNvPicPr preferRelativeResize="0"/>
            <p:nvPr/>
          </p:nvPicPr>
          <p:blipFill>
            <a:blip r:embed="rId5">
              <a:alphaModFix/>
            </a:blip>
            <a:stretch>
              <a:fillRect/>
            </a:stretch>
          </p:blipFill>
          <p:spPr>
            <a:xfrm>
              <a:off x="6056325" y="1666375"/>
              <a:ext cx="1453500" cy="1453500"/>
            </a:xfrm>
            <a:prstGeom prst="flowChartConnector">
              <a:avLst/>
            </a:prstGeom>
            <a:noFill/>
            <a:ln>
              <a:noFill/>
            </a:ln>
          </p:spPr>
        </p:pic>
        <p:pic>
          <p:nvPicPr>
            <p:cNvPr id="83" name="Google Shape;83;p15"/>
            <p:cNvPicPr preferRelativeResize="0"/>
            <p:nvPr/>
          </p:nvPicPr>
          <p:blipFill>
            <a:blip r:embed="rId6">
              <a:alphaModFix/>
            </a:blip>
            <a:stretch>
              <a:fillRect/>
            </a:stretch>
          </p:blipFill>
          <p:spPr>
            <a:xfrm>
              <a:off x="6804900" y="2541475"/>
              <a:ext cx="2027400" cy="2027400"/>
            </a:xfrm>
            <a:prstGeom prst="flowChartConnector">
              <a:avLst/>
            </a:prstGeom>
            <a:noFill/>
            <a:ln>
              <a:noFill/>
            </a:ln>
          </p:spPr>
        </p:pic>
      </p:grpSp>
      <p:sp>
        <p:nvSpPr>
          <p:cNvPr id="84" name="Google Shape;84;p15"/>
          <p:cNvSpPr txBox="1"/>
          <p:nvPr>
            <p:ph idx="1" type="body"/>
          </p:nvPr>
        </p:nvSpPr>
        <p:spPr>
          <a:xfrm>
            <a:off x="3284050" y="1787375"/>
            <a:ext cx="2298900" cy="27816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2000">
                <a:solidFill>
                  <a:schemeClr val="accent1"/>
                </a:solidFill>
              </a:rPr>
              <a:t>Storyblocks</a:t>
            </a:r>
            <a:r>
              <a:rPr lang="en" sz="2000">
                <a:solidFill>
                  <a:schemeClr val="accent1"/>
                </a:solidFill>
              </a:rPr>
              <a:t> 📹</a:t>
            </a:r>
            <a:endParaRPr sz="2000">
              <a:solidFill>
                <a:schemeClr val="accent1"/>
              </a:solidFill>
            </a:endParaRPr>
          </a:p>
          <a:p>
            <a:pPr indent="0" lvl="0" marL="0" rtl="0" algn="r">
              <a:lnSpc>
                <a:spcPct val="100000"/>
              </a:lnSpc>
              <a:spcBef>
                <a:spcPts val="1200"/>
              </a:spcBef>
              <a:spcAft>
                <a:spcPts val="0"/>
              </a:spcAft>
              <a:buNone/>
            </a:pPr>
            <a:r>
              <a:rPr b="1" lang="en" sz="2000">
                <a:solidFill>
                  <a:schemeClr val="accent1"/>
                </a:solidFill>
              </a:rPr>
              <a:t>AllTrails</a:t>
            </a:r>
            <a:r>
              <a:rPr lang="en" sz="2000">
                <a:solidFill>
                  <a:schemeClr val="accent1"/>
                </a:solidFill>
              </a:rPr>
              <a:t> 🥾</a:t>
            </a:r>
            <a:endParaRPr sz="2000">
              <a:solidFill>
                <a:schemeClr val="accent1"/>
              </a:solidFill>
            </a:endParaRPr>
          </a:p>
          <a:p>
            <a:pPr indent="0" lvl="0" marL="0" rtl="0" algn="r">
              <a:lnSpc>
                <a:spcPct val="100000"/>
              </a:lnSpc>
              <a:spcBef>
                <a:spcPts val="1200"/>
              </a:spcBef>
              <a:spcAft>
                <a:spcPts val="1200"/>
              </a:spcAft>
              <a:buNone/>
            </a:pPr>
            <a:r>
              <a:rPr lang="en" sz="2000">
                <a:solidFill>
                  <a:schemeClr val="accent1"/>
                </a:solidFill>
              </a:rPr>
              <a:t> </a:t>
            </a:r>
            <a:r>
              <a:rPr b="1" lang="en" sz="2000">
                <a:solidFill>
                  <a:schemeClr val="accent1"/>
                </a:solidFill>
              </a:rPr>
              <a:t>Underline</a:t>
            </a:r>
            <a:r>
              <a:rPr lang="en" sz="2000">
                <a:solidFill>
                  <a:schemeClr val="accent1"/>
                </a:solidFill>
              </a:rPr>
              <a:t> 💻</a:t>
            </a:r>
            <a:endParaRPr sz="2000">
              <a:solidFill>
                <a:schemeClr val="accent1"/>
              </a:solidFill>
            </a:endParaRPr>
          </a:p>
        </p:txBody>
      </p:sp>
      <p:sp>
        <p:nvSpPr>
          <p:cNvPr id="85" name="Google Shape;85;p15"/>
          <p:cNvSpPr txBox="1"/>
          <p:nvPr>
            <p:ph idx="1" type="body"/>
          </p:nvPr>
        </p:nvSpPr>
        <p:spPr>
          <a:xfrm>
            <a:off x="3661700" y="3954875"/>
            <a:ext cx="1921200" cy="4974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Clr>
                <a:schemeClr val="dk1"/>
              </a:buClr>
              <a:buSzPts val="1100"/>
              <a:buFont typeface="Arial"/>
              <a:buNone/>
            </a:pPr>
            <a:r>
              <a:rPr b="1" lang="en" sz="2000">
                <a:solidFill>
                  <a:schemeClr val="accent1"/>
                </a:solidFill>
              </a:rPr>
              <a:t>Mage</a:t>
            </a:r>
            <a:r>
              <a:rPr lang="en" sz="2000">
                <a:solidFill>
                  <a:schemeClr val="accent1"/>
                </a:solidFill>
              </a:rPr>
              <a:t> 🧙🏻‍♂️</a:t>
            </a:r>
            <a:endParaRPr sz="20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6"/>
          <p:cNvPicPr preferRelativeResize="0"/>
          <p:nvPr/>
        </p:nvPicPr>
        <p:blipFill>
          <a:blip r:embed="rId3">
            <a:alphaModFix/>
          </a:blip>
          <a:stretch>
            <a:fillRect/>
          </a:stretch>
        </p:blipFill>
        <p:spPr>
          <a:xfrm>
            <a:off x="1707121" y="1152825"/>
            <a:ext cx="2315175" cy="2330875"/>
          </a:xfrm>
          <a:prstGeom prst="rect">
            <a:avLst/>
          </a:prstGeom>
          <a:noFill/>
          <a:ln>
            <a:noFill/>
          </a:ln>
        </p:spPr>
      </p:pic>
      <p:pic>
        <p:nvPicPr>
          <p:cNvPr id="91" name="Google Shape;91;p16"/>
          <p:cNvPicPr preferRelativeResize="0"/>
          <p:nvPr/>
        </p:nvPicPr>
        <p:blipFill>
          <a:blip r:embed="rId4">
            <a:alphaModFix/>
          </a:blip>
          <a:stretch>
            <a:fillRect/>
          </a:stretch>
        </p:blipFill>
        <p:spPr>
          <a:xfrm>
            <a:off x="5121704" y="1152825"/>
            <a:ext cx="2315175" cy="2330871"/>
          </a:xfrm>
          <a:prstGeom prst="rect">
            <a:avLst/>
          </a:prstGeom>
          <a:noFill/>
          <a:ln>
            <a:noFill/>
          </a:ln>
        </p:spPr>
      </p:pic>
      <p:sp>
        <p:nvSpPr>
          <p:cNvPr id="92" name="Google Shape;92;p16"/>
          <p:cNvSpPr txBox="1"/>
          <p:nvPr/>
        </p:nvSpPr>
        <p:spPr>
          <a:xfrm>
            <a:off x="1279658" y="3590475"/>
            <a:ext cx="317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 Connect on </a:t>
            </a:r>
            <a:r>
              <a:rPr b="1" lang="en" sz="1800" u="sng">
                <a:solidFill>
                  <a:schemeClr val="hlink"/>
                </a:solidFill>
                <a:latin typeface="Roboto"/>
                <a:ea typeface="Roboto"/>
                <a:cs typeface="Roboto"/>
                <a:sym typeface="Roboto"/>
                <a:hlinkClick r:id="rId5"/>
              </a:rPr>
              <a:t>LinkedIn</a:t>
            </a:r>
            <a:endParaRPr b="1" sz="1800">
              <a:solidFill>
                <a:schemeClr val="lt1"/>
              </a:solidFill>
              <a:latin typeface="Roboto"/>
              <a:ea typeface="Roboto"/>
              <a:cs typeface="Roboto"/>
              <a:sym typeface="Roboto"/>
            </a:endParaRPr>
          </a:p>
        </p:txBody>
      </p:sp>
      <p:sp>
        <p:nvSpPr>
          <p:cNvPr id="93" name="Google Shape;93;p16"/>
          <p:cNvSpPr txBox="1"/>
          <p:nvPr/>
        </p:nvSpPr>
        <p:spPr>
          <a:xfrm>
            <a:off x="4694242" y="3590475"/>
            <a:ext cx="317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 Check out my </a:t>
            </a:r>
            <a:r>
              <a:rPr b="1" lang="en" sz="1800" u="sng">
                <a:solidFill>
                  <a:schemeClr val="hlink"/>
                </a:solidFill>
                <a:latin typeface="Roboto"/>
                <a:ea typeface="Roboto"/>
                <a:cs typeface="Roboto"/>
                <a:sym typeface="Roboto"/>
                <a:hlinkClick r:id="rId6"/>
              </a:rPr>
              <a:t>Newsletter</a:t>
            </a:r>
            <a:endParaRPr b="1" sz="18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will we build?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3">
            <a:alphaModFix/>
          </a:blip>
          <a:srcRect b="0" l="2018" r="0" t="0"/>
          <a:stretch/>
        </p:blipFill>
        <p:spPr>
          <a:xfrm>
            <a:off x="5673298" y="1026982"/>
            <a:ext cx="1334076" cy="463878"/>
          </a:xfrm>
          <a:prstGeom prst="rect">
            <a:avLst/>
          </a:prstGeom>
          <a:noFill/>
          <a:ln>
            <a:noFill/>
          </a:ln>
        </p:spPr>
      </p:pic>
      <p:sp>
        <p:nvSpPr>
          <p:cNvPr id="104" name="Google Shape;104;p18"/>
          <p:cNvSpPr/>
          <p:nvPr/>
        </p:nvSpPr>
        <p:spPr>
          <a:xfrm>
            <a:off x="1388910" y="1026982"/>
            <a:ext cx="6418200" cy="3889500"/>
          </a:xfrm>
          <a:prstGeom prst="roundRect">
            <a:avLst>
              <a:gd fmla="val 16667" name="adj"/>
            </a:avLst>
          </a:prstGeom>
          <a:noFill/>
          <a:ln cap="flat" cmpd="sng" w="28575">
            <a:solidFill>
              <a:srgbClr val="0099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5" name="Google Shape;105;p18"/>
          <p:cNvSpPr/>
          <p:nvPr/>
        </p:nvSpPr>
        <p:spPr>
          <a:xfrm>
            <a:off x="1602392" y="1490861"/>
            <a:ext cx="5620200" cy="32793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6" name="Google Shape;106;p18"/>
          <p:cNvPicPr preferRelativeResize="0"/>
          <p:nvPr/>
        </p:nvPicPr>
        <p:blipFill rotWithShape="1">
          <a:blip r:embed="rId4">
            <a:alphaModFix/>
          </a:blip>
          <a:srcRect b="9861" l="24594" r="22898" t="0"/>
          <a:stretch/>
        </p:blipFill>
        <p:spPr>
          <a:xfrm>
            <a:off x="4300857" y="227018"/>
            <a:ext cx="594417" cy="680156"/>
          </a:xfrm>
          <a:prstGeom prst="rect">
            <a:avLst/>
          </a:prstGeom>
          <a:noFill/>
          <a:ln>
            <a:noFill/>
          </a:ln>
        </p:spPr>
      </p:pic>
      <p:grpSp>
        <p:nvGrpSpPr>
          <p:cNvPr id="107" name="Google Shape;107;p18"/>
          <p:cNvGrpSpPr/>
          <p:nvPr/>
        </p:nvGrpSpPr>
        <p:grpSpPr>
          <a:xfrm>
            <a:off x="6009691" y="2054979"/>
            <a:ext cx="1001082" cy="935767"/>
            <a:chOff x="6101251" y="2069140"/>
            <a:chExt cx="1075392" cy="1005229"/>
          </a:xfrm>
        </p:grpSpPr>
        <p:sp>
          <p:nvSpPr>
            <p:cNvPr id="108" name="Google Shape;108;p18"/>
            <p:cNvSpPr/>
            <p:nvPr/>
          </p:nvSpPr>
          <p:spPr>
            <a:xfrm>
              <a:off x="6101251" y="2069140"/>
              <a:ext cx="1075392" cy="1005229"/>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9" name="Google Shape;109;p18"/>
            <p:cNvPicPr preferRelativeResize="0"/>
            <p:nvPr/>
          </p:nvPicPr>
          <p:blipFill>
            <a:blip r:embed="rId5">
              <a:alphaModFix/>
            </a:blip>
            <a:stretch>
              <a:fillRect/>
            </a:stretch>
          </p:blipFill>
          <p:spPr>
            <a:xfrm>
              <a:off x="6103153" y="2266539"/>
              <a:ext cx="540478" cy="720647"/>
            </a:xfrm>
            <a:prstGeom prst="rect">
              <a:avLst/>
            </a:prstGeom>
            <a:noFill/>
            <a:ln>
              <a:noFill/>
            </a:ln>
          </p:spPr>
        </p:pic>
        <p:pic>
          <p:nvPicPr>
            <p:cNvPr id="110" name="Google Shape;110;p18"/>
            <p:cNvPicPr preferRelativeResize="0"/>
            <p:nvPr/>
          </p:nvPicPr>
          <p:blipFill>
            <a:blip r:embed="rId6">
              <a:alphaModFix/>
            </a:blip>
            <a:stretch>
              <a:fillRect/>
            </a:stretch>
          </p:blipFill>
          <p:spPr>
            <a:xfrm>
              <a:off x="6689262" y="2562826"/>
              <a:ext cx="424360" cy="424360"/>
            </a:xfrm>
            <a:prstGeom prst="rect">
              <a:avLst/>
            </a:prstGeom>
            <a:noFill/>
            <a:ln>
              <a:noFill/>
            </a:ln>
          </p:spPr>
        </p:pic>
        <p:pic>
          <p:nvPicPr>
            <p:cNvPr id="111" name="Google Shape;111;p18"/>
            <p:cNvPicPr preferRelativeResize="0"/>
            <p:nvPr/>
          </p:nvPicPr>
          <p:blipFill>
            <a:blip r:embed="rId7">
              <a:alphaModFix/>
            </a:blip>
            <a:stretch>
              <a:fillRect/>
            </a:stretch>
          </p:blipFill>
          <p:spPr>
            <a:xfrm>
              <a:off x="6180678" y="2072023"/>
              <a:ext cx="932947" cy="358364"/>
            </a:xfrm>
            <a:prstGeom prst="rect">
              <a:avLst/>
            </a:prstGeom>
            <a:noFill/>
            <a:ln>
              <a:noFill/>
            </a:ln>
          </p:spPr>
        </p:pic>
      </p:grpSp>
      <p:cxnSp>
        <p:nvCxnSpPr>
          <p:cNvPr id="112" name="Google Shape;112;p18"/>
          <p:cNvCxnSpPr>
            <a:stCxn id="108" idx="3"/>
            <a:endCxn id="113" idx="0"/>
          </p:cNvCxnSpPr>
          <p:nvPr/>
        </p:nvCxnSpPr>
        <p:spPr>
          <a:xfrm>
            <a:off x="7010773" y="2522863"/>
            <a:ext cx="1315200" cy="1186800"/>
          </a:xfrm>
          <a:prstGeom prst="curvedConnector2">
            <a:avLst/>
          </a:prstGeom>
          <a:noFill/>
          <a:ln cap="flat" cmpd="sng" w="28575">
            <a:solidFill>
              <a:schemeClr val="dk2"/>
            </a:solidFill>
            <a:prstDash val="solid"/>
            <a:round/>
            <a:headEnd len="med" w="med" type="none"/>
            <a:tailEnd len="med" w="med" type="stealth"/>
          </a:ln>
        </p:spPr>
      </p:cxnSp>
      <p:cxnSp>
        <p:nvCxnSpPr>
          <p:cNvPr id="114" name="Google Shape;114;p18"/>
          <p:cNvCxnSpPr>
            <a:stCxn id="106" idx="2"/>
            <a:endCxn id="115" idx="0"/>
          </p:cNvCxnSpPr>
          <p:nvPr/>
        </p:nvCxnSpPr>
        <p:spPr>
          <a:xfrm flipH="1" rot="-5400000">
            <a:off x="4146115" y="1359123"/>
            <a:ext cx="917100" cy="13200"/>
          </a:xfrm>
          <a:prstGeom prst="curvedConnector3">
            <a:avLst>
              <a:gd fmla="val 50008" name="adj1"/>
            </a:avLst>
          </a:prstGeom>
          <a:noFill/>
          <a:ln cap="flat" cmpd="sng" w="28575">
            <a:solidFill>
              <a:schemeClr val="dk2"/>
            </a:solidFill>
            <a:prstDash val="solid"/>
            <a:round/>
            <a:headEnd len="med" w="med" type="none"/>
            <a:tailEnd len="med" w="med" type="stealth"/>
          </a:ln>
        </p:spPr>
      </p:cxnSp>
      <p:sp>
        <p:nvSpPr>
          <p:cNvPr id="116" name="Google Shape;116;p18"/>
          <p:cNvSpPr/>
          <p:nvPr/>
        </p:nvSpPr>
        <p:spPr>
          <a:xfrm>
            <a:off x="8168735" y="227021"/>
            <a:ext cx="707100" cy="559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17" name="Google Shape;117;p18"/>
          <p:cNvPicPr preferRelativeResize="0"/>
          <p:nvPr/>
        </p:nvPicPr>
        <p:blipFill>
          <a:blip r:embed="rId8">
            <a:alphaModFix/>
          </a:blip>
          <a:stretch>
            <a:fillRect/>
          </a:stretch>
        </p:blipFill>
        <p:spPr>
          <a:xfrm>
            <a:off x="7574955" y="656150"/>
            <a:ext cx="707080" cy="507096"/>
          </a:xfrm>
          <a:prstGeom prst="rect">
            <a:avLst/>
          </a:prstGeom>
          <a:noFill/>
          <a:ln>
            <a:noFill/>
          </a:ln>
        </p:spPr>
      </p:pic>
      <p:cxnSp>
        <p:nvCxnSpPr>
          <p:cNvPr id="118" name="Google Shape;118;p18"/>
          <p:cNvCxnSpPr>
            <a:stCxn id="119" idx="3"/>
            <a:endCxn id="105" idx="1"/>
          </p:cNvCxnSpPr>
          <p:nvPr/>
        </p:nvCxnSpPr>
        <p:spPr>
          <a:xfrm>
            <a:off x="1091216" y="3130512"/>
            <a:ext cx="511200" cy="600"/>
          </a:xfrm>
          <a:prstGeom prst="curvedConnector3">
            <a:avLst>
              <a:gd fmla="val 49998" name="adj1"/>
            </a:avLst>
          </a:prstGeom>
          <a:noFill/>
          <a:ln cap="flat" cmpd="sng" w="28575">
            <a:solidFill>
              <a:schemeClr val="dk2"/>
            </a:solidFill>
            <a:prstDash val="solid"/>
            <a:round/>
            <a:headEnd len="med" w="med" type="none"/>
            <a:tailEnd len="med" w="med" type="stealth"/>
          </a:ln>
        </p:spPr>
      </p:cxnSp>
      <p:cxnSp>
        <p:nvCxnSpPr>
          <p:cNvPr id="120" name="Google Shape;120;p18"/>
          <p:cNvCxnSpPr>
            <a:stCxn id="121" idx="3"/>
            <a:endCxn id="106" idx="1"/>
          </p:cNvCxnSpPr>
          <p:nvPr/>
        </p:nvCxnSpPr>
        <p:spPr>
          <a:xfrm flipH="1" rot="10800000">
            <a:off x="2938117" y="567060"/>
            <a:ext cx="1362600" cy="2486400"/>
          </a:xfrm>
          <a:prstGeom prst="curvedConnector3">
            <a:avLst>
              <a:gd fmla="val 49995" name="adj1"/>
            </a:avLst>
          </a:prstGeom>
          <a:noFill/>
          <a:ln cap="flat" cmpd="sng" w="28575">
            <a:solidFill>
              <a:schemeClr val="dk2"/>
            </a:solidFill>
            <a:prstDash val="solid"/>
            <a:round/>
            <a:headEnd len="med" w="med" type="none"/>
            <a:tailEnd len="med" w="med" type="stealth"/>
          </a:ln>
        </p:spPr>
      </p:cxnSp>
      <p:cxnSp>
        <p:nvCxnSpPr>
          <p:cNvPr id="122" name="Google Shape;122;p18"/>
          <p:cNvCxnSpPr>
            <a:stCxn id="121" idx="3"/>
            <a:endCxn id="123" idx="1"/>
          </p:cNvCxnSpPr>
          <p:nvPr/>
        </p:nvCxnSpPr>
        <p:spPr>
          <a:xfrm>
            <a:off x="2938117" y="3053460"/>
            <a:ext cx="1119300" cy="996000"/>
          </a:xfrm>
          <a:prstGeom prst="curvedConnector3">
            <a:avLst>
              <a:gd fmla="val 50003" name="adj1"/>
            </a:avLst>
          </a:prstGeom>
          <a:noFill/>
          <a:ln cap="flat" cmpd="sng" w="28575">
            <a:solidFill>
              <a:schemeClr val="dk2"/>
            </a:solidFill>
            <a:prstDash val="solid"/>
            <a:round/>
            <a:headEnd len="med" w="med" type="none"/>
            <a:tailEnd len="med" w="med" type="stealth"/>
          </a:ln>
        </p:spPr>
      </p:cxnSp>
      <p:sp>
        <p:nvSpPr>
          <p:cNvPr id="119" name="Google Shape;119;p18"/>
          <p:cNvSpPr txBox="1"/>
          <p:nvPr/>
        </p:nvSpPr>
        <p:spPr>
          <a:xfrm>
            <a:off x="268016" y="2725962"/>
            <a:ext cx="823200" cy="8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Roboto"/>
                <a:ea typeface="Roboto"/>
                <a:cs typeface="Roboto"/>
                <a:sym typeface="Roboto"/>
              </a:rPr>
              <a:t>🚕</a:t>
            </a:r>
            <a:endParaRPr sz="4800">
              <a:solidFill>
                <a:schemeClr val="lt1"/>
              </a:solidFill>
              <a:latin typeface="Roboto"/>
              <a:ea typeface="Roboto"/>
              <a:cs typeface="Roboto"/>
              <a:sym typeface="Roboto"/>
            </a:endParaRPr>
          </a:p>
        </p:txBody>
      </p:sp>
      <p:pic>
        <p:nvPicPr>
          <p:cNvPr id="121" name="Google Shape;121;p18"/>
          <p:cNvPicPr preferRelativeResize="0"/>
          <p:nvPr/>
        </p:nvPicPr>
        <p:blipFill>
          <a:blip r:embed="rId9">
            <a:alphaModFix/>
          </a:blip>
          <a:stretch>
            <a:fillRect/>
          </a:stretch>
        </p:blipFill>
        <p:spPr>
          <a:xfrm>
            <a:off x="1748332" y="2494069"/>
            <a:ext cx="1189785" cy="1118782"/>
          </a:xfrm>
          <a:prstGeom prst="rect">
            <a:avLst/>
          </a:prstGeom>
          <a:noFill/>
          <a:ln>
            <a:noFill/>
          </a:ln>
        </p:spPr>
      </p:pic>
      <p:sp>
        <p:nvSpPr>
          <p:cNvPr id="124" name="Google Shape;124;p18"/>
          <p:cNvSpPr txBox="1"/>
          <p:nvPr/>
        </p:nvSpPr>
        <p:spPr>
          <a:xfrm>
            <a:off x="1782863" y="3612851"/>
            <a:ext cx="1120800" cy="2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Transform</a:t>
            </a:r>
            <a:endParaRPr i="1" sz="1600">
              <a:solidFill>
                <a:schemeClr val="lt1"/>
              </a:solidFill>
              <a:latin typeface="Roboto"/>
              <a:ea typeface="Roboto"/>
              <a:cs typeface="Roboto"/>
              <a:sym typeface="Roboto"/>
            </a:endParaRPr>
          </a:p>
        </p:txBody>
      </p:sp>
      <p:sp>
        <p:nvSpPr>
          <p:cNvPr id="125" name="Google Shape;125;p18"/>
          <p:cNvSpPr txBox="1"/>
          <p:nvPr/>
        </p:nvSpPr>
        <p:spPr>
          <a:xfrm>
            <a:off x="119290" y="3409538"/>
            <a:ext cx="1120800" cy="2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Extract</a:t>
            </a:r>
            <a:endParaRPr i="1" sz="1600">
              <a:solidFill>
                <a:schemeClr val="lt1"/>
              </a:solidFill>
              <a:latin typeface="Roboto"/>
              <a:ea typeface="Roboto"/>
              <a:cs typeface="Roboto"/>
              <a:sym typeface="Roboto"/>
            </a:endParaRPr>
          </a:p>
        </p:txBody>
      </p:sp>
      <p:pic>
        <p:nvPicPr>
          <p:cNvPr id="115" name="Google Shape;115;p18"/>
          <p:cNvPicPr preferRelativeResize="0"/>
          <p:nvPr/>
        </p:nvPicPr>
        <p:blipFill>
          <a:blip r:embed="rId10">
            <a:alphaModFix/>
          </a:blip>
          <a:stretch>
            <a:fillRect/>
          </a:stretch>
        </p:blipFill>
        <p:spPr>
          <a:xfrm>
            <a:off x="4016270" y="1824178"/>
            <a:ext cx="1189785" cy="1118782"/>
          </a:xfrm>
          <a:prstGeom prst="rect">
            <a:avLst/>
          </a:prstGeom>
          <a:noFill/>
          <a:ln>
            <a:noFill/>
          </a:ln>
        </p:spPr>
      </p:pic>
      <p:grpSp>
        <p:nvGrpSpPr>
          <p:cNvPr id="126" name="Google Shape;126;p18"/>
          <p:cNvGrpSpPr/>
          <p:nvPr/>
        </p:nvGrpSpPr>
        <p:grpSpPr>
          <a:xfrm>
            <a:off x="3920569" y="3612765"/>
            <a:ext cx="1120711" cy="1056065"/>
            <a:chOff x="4212113" y="3647819"/>
            <a:chExt cx="1203900" cy="1134456"/>
          </a:xfrm>
        </p:grpSpPr>
        <p:pic>
          <p:nvPicPr>
            <p:cNvPr id="123" name="Google Shape;123;p18"/>
            <p:cNvPicPr preferRelativeResize="0"/>
            <p:nvPr/>
          </p:nvPicPr>
          <p:blipFill>
            <a:blip r:embed="rId11">
              <a:alphaModFix/>
            </a:blip>
            <a:stretch>
              <a:fillRect/>
            </a:stretch>
          </p:blipFill>
          <p:spPr>
            <a:xfrm>
              <a:off x="4359143" y="3647819"/>
              <a:ext cx="909850" cy="938281"/>
            </a:xfrm>
            <a:prstGeom prst="rect">
              <a:avLst/>
            </a:prstGeom>
            <a:noFill/>
            <a:ln>
              <a:noFill/>
            </a:ln>
          </p:spPr>
        </p:pic>
        <p:sp>
          <p:nvSpPr>
            <p:cNvPr id="127" name="Google Shape;127;p18"/>
            <p:cNvSpPr txBox="1"/>
            <p:nvPr/>
          </p:nvSpPr>
          <p:spPr>
            <a:xfrm>
              <a:off x="4212113" y="4477175"/>
              <a:ext cx="1203900" cy="3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Load</a:t>
              </a:r>
              <a:endParaRPr i="1" sz="1600">
                <a:solidFill>
                  <a:schemeClr val="lt1"/>
                </a:solidFill>
                <a:latin typeface="Roboto"/>
                <a:ea typeface="Roboto"/>
                <a:cs typeface="Roboto"/>
                <a:sym typeface="Roboto"/>
              </a:endParaRPr>
            </a:p>
          </p:txBody>
        </p:sp>
      </p:grpSp>
      <p:sp>
        <p:nvSpPr>
          <p:cNvPr id="128" name="Google Shape;128;p18"/>
          <p:cNvSpPr txBox="1"/>
          <p:nvPr/>
        </p:nvSpPr>
        <p:spPr>
          <a:xfrm>
            <a:off x="3136953" y="425095"/>
            <a:ext cx="1120800" cy="2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Load</a:t>
            </a:r>
            <a:endParaRPr i="1" sz="1600">
              <a:solidFill>
                <a:schemeClr val="lt1"/>
              </a:solidFill>
              <a:latin typeface="Roboto"/>
              <a:ea typeface="Roboto"/>
              <a:cs typeface="Roboto"/>
              <a:sym typeface="Roboto"/>
            </a:endParaRPr>
          </a:p>
        </p:txBody>
      </p:sp>
      <p:grpSp>
        <p:nvGrpSpPr>
          <p:cNvPr id="129" name="Google Shape;129;p18"/>
          <p:cNvGrpSpPr/>
          <p:nvPr/>
        </p:nvGrpSpPr>
        <p:grpSpPr>
          <a:xfrm>
            <a:off x="7914260" y="3709581"/>
            <a:ext cx="823347" cy="863014"/>
            <a:chOff x="8126163" y="3734525"/>
            <a:chExt cx="1203900" cy="1261900"/>
          </a:xfrm>
        </p:grpSpPr>
        <p:pic>
          <p:nvPicPr>
            <p:cNvPr id="130" name="Google Shape;130;p18"/>
            <p:cNvPicPr preferRelativeResize="0"/>
            <p:nvPr/>
          </p:nvPicPr>
          <p:blipFill>
            <a:blip r:embed="rId12">
              <a:alphaModFix/>
            </a:blip>
            <a:stretch>
              <a:fillRect/>
            </a:stretch>
          </p:blipFill>
          <p:spPr>
            <a:xfrm>
              <a:off x="8273200" y="4086576"/>
              <a:ext cx="909850" cy="909850"/>
            </a:xfrm>
            <a:prstGeom prst="rect">
              <a:avLst/>
            </a:prstGeom>
            <a:noFill/>
            <a:ln>
              <a:noFill/>
            </a:ln>
          </p:spPr>
        </p:pic>
        <p:sp>
          <p:nvSpPr>
            <p:cNvPr id="113" name="Google Shape;113;p18"/>
            <p:cNvSpPr txBox="1"/>
            <p:nvPr/>
          </p:nvSpPr>
          <p:spPr>
            <a:xfrm>
              <a:off x="8126163" y="3734525"/>
              <a:ext cx="1203900" cy="3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Load</a:t>
              </a:r>
              <a:endParaRPr i="1" sz="1600">
                <a:solidFill>
                  <a:schemeClr val="lt1"/>
                </a:solidFill>
                <a:latin typeface="Roboto"/>
                <a:ea typeface="Roboto"/>
                <a:cs typeface="Roboto"/>
                <a:sym typeface="Roboto"/>
              </a:endParaRPr>
            </a:p>
          </p:txBody>
        </p:sp>
      </p:grpSp>
      <p:cxnSp>
        <p:nvCxnSpPr>
          <p:cNvPr id="131" name="Google Shape;131;p18"/>
          <p:cNvCxnSpPr>
            <a:stCxn id="115" idx="3"/>
            <a:endCxn id="109" idx="1"/>
          </p:cNvCxnSpPr>
          <p:nvPr/>
        </p:nvCxnSpPr>
        <p:spPr>
          <a:xfrm>
            <a:off x="5206055" y="2383569"/>
            <a:ext cx="805500" cy="190500"/>
          </a:xfrm>
          <a:prstGeom prst="curvedConnector3">
            <a:avLst>
              <a:gd fmla="val 50005" name="adj1"/>
            </a:avLst>
          </a:prstGeom>
          <a:noFill/>
          <a:ln cap="flat" cmpd="sng" w="28575">
            <a:solidFill>
              <a:schemeClr val="dk2"/>
            </a:solidFill>
            <a:prstDash val="solid"/>
            <a:round/>
            <a:headEnd len="med" w="med" type="none"/>
            <a:tailEnd len="med" w="med" type="stealth"/>
          </a:ln>
        </p:spPr>
      </p:cxnSp>
      <p:sp>
        <p:nvSpPr>
          <p:cNvPr id="132" name="Google Shape;132;p18"/>
          <p:cNvSpPr txBox="1"/>
          <p:nvPr/>
        </p:nvSpPr>
        <p:spPr>
          <a:xfrm>
            <a:off x="4890745" y="2829713"/>
            <a:ext cx="1120800" cy="2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Transform</a:t>
            </a:r>
            <a:endParaRPr i="1" sz="16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a:t>
            </a:r>
            <a:endParaRPr/>
          </a:p>
        </p:txBody>
      </p:sp>
      <p:sp>
        <p:nvSpPr>
          <p:cNvPr id="138" name="Google Shape;138;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Extract</a:t>
            </a:r>
            <a:endParaRPr b="1"/>
          </a:p>
          <a:p>
            <a:pPr indent="0" lvl="0" marL="457200" rtl="0" algn="l">
              <a:spcBef>
                <a:spcPts val="1200"/>
              </a:spcBef>
              <a:spcAft>
                <a:spcPts val="0"/>
              </a:spcAft>
              <a:buNone/>
            </a:pPr>
            <a:r>
              <a:rPr lang="en"/>
              <a:t>Pull data from a source (API— </a:t>
            </a:r>
            <a:r>
              <a:rPr lang="en" u="sng">
                <a:solidFill>
                  <a:schemeClr val="hlink"/>
                </a:solidFill>
                <a:hlinkClick r:id="rId3"/>
              </a:rPr>
              <a:t>NYC taxi dataset</a:t>
            </a:r>
            <a:r>
              <a:rPr lang="en"/>
              <a:t>)</a:t>
            </a:r>
            <a:endParaRPr/>
          </a:p>
          <a:p>
            <a:pPr indent="0" lvl="0" marL="0" rtl="0" algn="l">
              <a:spcBef>
                <a:spcPts val="1200"/>
              </a:spcBef>
              <a:spcAft>
                <a:spcPts val="0"/>
              </a:spcAft>
              <a:buNone/>
            </a:pPr>
            <a:r>
              <a:rPr b="1" lang="en"/>
              <a:t>Transform</a:t>
            </a:r>
            <a:endParaRPr b="1"/>
          </a:p>
          <a:p>
            <a:pPr indent="0" lvl="0" marL="457200" rtl="0" algn="l">
              <a:spcBef>
                <a:spcPts val="1200"/>
              </a:spcBef>
              <a:spcAft>
                <a:spcPts val="0"/>
              </a:spcAft>
              <a:buNone/>
            </a:pPr>
            <a:r>
              <a:rPr lang="en"/>
              <a:t>Data cleaning, transformation, and partitioning.</a:t>
            </a:r>
            <a:endParaRPr/>
          </a:p>
          <a:p>
            <a:pPr indent="0" lvl="0" marL="0" rtl="0" algn="l">
              <a:spcBef>
                <a:spcPts val="1200"/>
              </a:spcBef>
              <a:spcAft>
                <a:spcPts val="0"/>
              </a:spcAft>
              <a:buNone/>
            </a:pPr>
            <a:r>
              <a:rPr b="1" lang="en"/>
              <a:t>Load</a:t>
            </a:r>
            <a:endParaRPr b="1"/>
          </a:p>
          <a:p>
            <a:pPr indent="0" lvl="0" marL="457200" rtl="0" algn="l">
              <a:spcBef>
                <a:spcPts val="1200"/>
              </a:spcBef>
              <a:spcAft>
                <a:spcPts val="1200"/>
              </a:spcAft>
              <a:buNone/>
            </a:pPr>
            <a:r>
              <a:rPr lang="en"/>
              <a:t>API to Mage, Mage to Postgres, GCS, BigQuery.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orchestration?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Orchestration?</a:t>
            </a:r>
            <a:endParaRPr/>
          </a:p>
        </p:txBody>
      </p:sp>
      <p:sp>
        <p:nvSpPr>
          <p:cNvPr id="149" name="Google Shape;149;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large part of data engineering is </a:t>
            </a:r>
            <a:r>
              <a:rPr b="1" lang="en"/>
              <a:t>extracting, transforming, and loading </a:t>
            </a:r>
            <a:r>
              <a:rPr lang="en"/>
              <a:t>data between sources.</a:t>
            </a:r>
            <a:endParaRPr/>
          </a:p>
          <a:p>
            <a:pPr indent="0" lvl="0" marL="0" rtl="0" algn="l">
              <a:spcBef>
                <a:spcPts val="1200"/>
              </a:spcBef>
              <a:spcAft>
                <a:spcPts val="0"/>
              </a:spcAft>
              <a:buNone/>
            </a:pPr>
            <a:r>
              <a:rPr b="1" lang="en"/>
              <a:t>Orchestration </a:t>
            </a:r>
            <a:r>
              <a:rPr lang="en"/>
              <a:t>is a process of dependency management, facilitated through </a:t>
            </a:r>
            <a:r>
              <a:rPr b="1" lang="en"/>
              <a:t>automation</a:t>
            </a:r>
            <a:r>
              <a:rPr lang="en"/>
              <a:t>. </a:t>
            </a:r>
            <a:endParaRPr/>
          </a:p>
          <a:p>
            <a:pPr indent="0" lvl="0" marL="0" rtl="0" algn="l">
              <a:spcBef>
                <a:spcPts val="1200"/>
              </a:spcBef>
              <a:spcAft>
                <a:spcPts val="1200"/>
              </a:spcAft>
              <a:buNone/>
            </a:pPr>
            <a:r>
              <a:rPr lang="en"/>
              <a:t>The data orchestrator manages scheduling, triggering, monitoring, and even resource allocation.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Orchestration?</a:t>
            </a:r>
            <a:endParaRPr/>
          </a:p>
        </p:txBody>
      </p:sp>
      <p:sp>
        <p:nvSpPr>
          <p:cNvPr id="155" name="Google Shape;155;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Every workflow </a:t>
            </a:r>
            <a:r>
              <a:rPr lang="en"/>
              <a:t>requires sequential steps.</a:t>
            </a:r>
            <a:endParaRPr/>
          </a:p>
          <a:p>
            <a:pPr indent="0" lvl="0" marL="0" rtl="0" algn="l">
              <a:spcBef>
                <a:spcPts val="1200"/>
              </a:spcBef>
              <a:spcAft>
                <a:spcPts val="0"/>
              </a:spcAft>
              <a:buNone/>
            </a:pPr>
            <a:r>
              <a:rPr lang="en"/>
              <a:t>☕️ A French press with cold water will only brew disappointment</a:t>
            </a:r>
            <a:endParaRPr/>
          </a:p>
          <a:p>
            <a:pPr indent="0" lvl="0" marL="0" rtl="0" algn="l">
              <a:spcBef>
                <a:spcPts val="1200"/>
              </a:spcBef>
              <a:spcAft>
                <a:spcPts val="0"/>
              </a:spcAft>
              <a:buNone/>
            </a:pPr>
            <a:r>
              <a:rPr lang="en"/>
              <a:t>☔️ Poorly sequenced transformations brew a storm far more bitter.</a:t>
            </a:r>
            <a:endParaRPr/>
          </a:p>
          <a:p>
            <a:pPr indent="0" lvl="0" marL="0" rtl="0" algn="l">
              <a:spcBef>
                <a:spcPts val="1200"/>
              </a:spcBef>
              <a:spcAft>
                <a:spcPts val="0"/>
              </a:spcAft>
              <a:buNone/>
            </a:pPr>
            <a:r>
              <a:rPr lang="en"/>
              <a:t>📕 Steps 🟰 tasks</a:t>
            </a:r>
            <a:endParaRPr/>
          </a:p>
          <a:p>
            <a:pPr indent="0" lvl="0" marL="0" rtl="0" algn="l">
              <a:spcBef>
                <a:spcPts val="1200"/>
              </a:spcBef>
              <a:spcAft>
                <a:spcPts val="1200"/>
              </a:spcAft>
              <a:buNone/>
            </a:pPr>
            <a:r>
              <a:rPr lang="en"/>
              <a:t>🔄 Workflows </a:t>
            </a:r>
            <a:r>
              <a:rPr lang="en"/>
              <a:t>🟰</a:t>
            </a:r>
            <a:r>
              <a:rPr lang="en"/>
              <a:t> DAGs (directed acyclic graphs)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885EFF"/>
      </a:dk2>
      <a:lt2>
        <a:srgbClr val="885EFF"/>
      </a:lt2>
      <a:accent1>
        <a:srgbClr val="FFFFFF"/>
      </a:accent1>
      <a:accent2>
        <a:srgbClr val="B7B7B7"/>
      </a:accent2>
      <a:accent3>
        <a:srgbClr val="4776FF"/>
      </a:accent3>
      <a:accent4>
        <a:srgbClr val="FF4FF8"/>
      </a:accent4>
      <a:accent5>
        <a:srgbClr val="AF4345"/>
      </a:accent5>
      <a:accent6>
        <a:srgbClr val="F58F8F"/>
      </a:accent6>
      <a:hlink>
        <a:srgbClr val="FF4FF8"/>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